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Epilogue" panose="020B0604020202020204" charset="0"/>
      <p:regular r:id="rId13"/>
    </p:embeddedFont>
    <p:embeddedFont>
      <p:font typeface="Fraunces Medium" panose="020B0604020202020204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81" d="100"/>
          <a:sy n="81" d="100"/>
        </p:scale>
        <p:origin x="101" y="17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57393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10" Type="http://schemas.openxmlformats.org/officeDocument/2006/relationships/image" Target="../media/image16.svg"/><Relationship Id="rId4" Type="http://schemas.openxmlformats.org/officeDocument/2006/relationships/image" Target="../media/image10.svg"/><Relationship Id="rId9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745462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A Quantum Approach to Financial Forecasting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50318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QPoland Hackathon | Team Beerantum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512123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Van Binh Vu and Rudraksh Sharma | October 25, 2025</a:t>
            </a:r>
            <a:endParaRPr lang="en-US" sz="1750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BC268BE-68DE-0CE1-76B5-4E84F137A3EE}"/>
              </a:ext>
            </a:extLst>
          </p:cNvPr>
          <p:cNvSpPr/>
          <p:nvPr/>
        </p:nvSpPr>
        <p:spPr>
          <a:xfrm>
            <a:off x="12829880" y="7682845"/>
            <a:ext cx="1725106" cy="480767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Beerantum</a:t>
            </a:r>
            <a:endParaRPr lang="en-US" sz="11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75903" y="621030"/>
            <a:ext cx="7564993" cy="42294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100"/>
              </a:lnSpc>
              <a:buNone/>
            </a:pPr>
            <a:r>
              <a:rPr lang="en-US" sz="88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Success Through Innovation</a:t>
            </a:r>
            <a:endParaRPr lang="en-US" sz="8850" dirty="0"/>
          </a:p>
        </p:txBody>
      </p:sp>
      <p:sp>
        <p:nvSpPr>
          <p:cNvPr id="4" name="Text 1"/>
          <p:cNvSpPr/>
          <p:nvPr/>
        </p:nvSpPr>
        <p:spPr>
          <a:xfrm>
            <a:off x="6275903" y="5188744"/>
            <a:ext cx="7564993" cy="10829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By strategically evolving our approach in response to initial failures, we successfully developed a sophisticated hybrid quantum-classical model that meets all requirements.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75903" y="6525458"/>
            <a:ext cx="7564993" cy="10829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The final Quantum Residual Model proved to be a </a:t>
            </a:r>
            <a:r>
              <a:rPr lang="en-US" sz="175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robust and powerful solution</a:t>
            </a: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for complex financial time-series forecasting, delivering strong and verifiable results with an R² score of 0.7052.</a:t>
            </a:r>
            <a:endParaRPr lang="en-US" sz="1750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46306C8-210A-4E1C-1A83-4425C0A40565}"/>
              </a:ext>
            </a:extLst>
          </p:cNvPr>
          <p:cNvSpPr/>
          <p:nvPr/>
        </p:nvSpPr>
        <p:spPr>
          <a:xfrm>
            <a:off x="12829880" y="7682845"/>
            <a:ext cx="1725106" cy="480767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Beerantum</a:t>
            </a:r>
            <a:endParaRPr lang="en-US" sz="11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10680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Executive Summary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2359819"/>
            <a:ext cx="4312444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We developed a high-performance hybrid quantum-classical model for predicting stock index closing prices using quantum machine learning principles.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378404"/>
            <a:ext cx="4312444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After overcoming significant challenges with our initial architecture, we pivoted to a sophisticated </a:t>
            </a:r>
            <a:r>
              <a:rPr lang="en-US" sz="175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Quantum Residual  Model</a:t>
            </a: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that integrates deep classical LSTM with Qiskit-based quantum circuits.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5667256" y="2524244"/>
            <a:ext cx="269045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0.71</a:t>
            </a:r>
            <a:endParaRPr lang="en-US" sz="5850" dirty="0"/>
          </a:p>
        </p:txBody>
      </p:sp>
      <p:sp>
        <p:nvSpPr>
          <p:cNvPr id="7" name="Text 4"/>
          <p:cNvSpPr/>
          <p:nvPr/>
        </p:nvSpPr>
        <p:spPr>
          <a:xfrm>
            <a:off x="5667256" y="3556040"/>
            <a:ext cx="269045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R² Score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5667256" y="4137184"/>
            <a:ext cx="269045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Strong predictive power on validation data</a:t>
            </a:r>
            <a:endParaRPr lang="en-US" sz="1750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279524B-FB61-515E-14A9-7CC16C628EEA}"/>
              </a:ext>
            </a:extLst>
          </p:cNvPr>
          <p:cNvSpPr/>
          <p:nvPr/>
        </p:nvSpPr>
        <p:spPr>
          <a:xfrm>
            <a:off x="12829880" y="7682845"/>
            <a:ext cx="1725106" cy="480767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Beerantum</a:t>
            </a:r>
            <a:endParaRPr lang="en-US" sz="11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23991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The Initial Approach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228885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Our project began with a standard serial architecture strategy:</a:t>
            </a:r>
            <a:endParaRPr lang="en-US" sz="17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2906911"/>
            <a:ext cx="1134070" cy="1360884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641074" y="313372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Classical LSTM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7641074" y="3624143"/>
            <a:ext cx="61955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Process time-series data</a:t>
            </a:r>
            <a:endParaRPr lang="en-US" sz="17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0190" y="4267795"/>
            <a:ext cx="1134070" cy="1360884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7641074" y="44946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Output Feed</a:t>
            </a:r>
            <a:endParaRPr lang="en-US" sz="2200" dirty="0"/>
          </a:p>
        </p:txBody>
      </p:sp>
      <p:sp>
        <p:nvSpPr>
          <p:cNvPr id="10" name="Text 5"/>
          <p:cNvSpPr/>
          <p:nvPr/>
        </p:nvSpPr>
        <p:spPr>
          <a:xfrm>
            <a:off x="7641074" y="4985028"/>
            <a:ext cx="61955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Transfer to quantum layer</a:t>
            </a:r>
            <a:endParaRPr lang="en-US" sz="17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0190" y="5628680"/>
            <a:ext cx="1134070" cy="1360884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7641074" y="585549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VQC Prediction</a:t>
            </a:r>
            <a:endParaRPr lang="en-US" sz="2200" dirty="0"/>
          </a:p>
        </p:txBody>
      </p:sp>
      <p:sp>
        <p:nvSpPr>
          <p:cNvPr id="13" name="Text 7"/>
          <p:cNvSpPr/>
          <p:nvPr/>
        </p:nvSpPr>
        <p:spPr>
          <a:xfrm>
            <a:off x="7641074" y="6345912"/>
            <a:ext cx="61955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Final price forecast</a:t>
            </a:r>
            <a:endParaRPr lang="en-US" sz="1750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1F92CF64-8F31-5674-F328-B81195A53B0F}"/>
              </a:ext>
            </a:extLst>
          </p:cNvPr>
          <p:cNvSpPr/>
          <p:nvPr/>
        </p:nvSpPr>
        <p:spPr>
          <a:xfrm>
            <a:off x="12829880" y="7682845"/>
            <a:ext cx="1725106" cy="480767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Beerantum</a:t>
            </a:r>
            <a:endParaRPr lang="en-US" sz="11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20051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Critical Challenges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362920"/>
            <a:ext cx="4196358" cy="1685092"/>
          </a:xfrm>
          <a:prstGeom prst="roundRect">
            <a:avLst>
              <a:gd name="adj" fmla="val 5654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028224" y="359735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Model Instability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028224" y="4087773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Highly unstable predictions with nonsensical outputs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5216962" y="3362920"/>
            <a:ext cx="4196358" cy="1685092"/>
          </a:xfrm>
          <a:prstGeom prst="roundRect">
            <a:avLst>
              <a:gd name="adj" fmla="val 5654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5451396" y="359735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Negative R² Scores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5451396" y="4087773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Large negative performance metrics indicated failure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9640133" y="3362920"/>
            <a:ext cx="4196358" cy="1685092"/>
          </a:xfrm>
          <a:prstGeom prst="roundRect">
            <a:avLst>
              <a:gd name="adj" fmla="val 5654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9874568" y="3597354"/>
            <a:ext cx="318480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Information Bottleneck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9874568" y="4087773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Quantum layer strangled valuable classical insights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93790" y="5303163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The root cause: forcing rich LSTM summaries through a small quantum circuit outputting a single value lost almost all captured information.</a:t>
            </a:r>
            <a:endParaRPr lang="en-US" sz="1750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B5D21AB-F4FE-4951-573A-3C3C559BA61D}"/>
              </a:ext>
            </a:extLst>
          </p:cNvPr>
          <p:cNvSpPr/>
          <p:nvPr/>
        </p:nvSpPr>
        <p:spPr>
          <a:xfrm>
            <a:off x="12829880" y="7682845"/>
            <a:ext cx="1725106" cy="480767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Beerantum</a:t>
            </a:r>
            <a:endParaRPr lang="en-US" sz="11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4855" y="761762"/>
            <a:ext cx="7654290" cy="13301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200"/>
              </a:lnSpc>
              <a:buNone/>
            </a:pPr>
            <a:r>
              <a:rPr lang="en-US" sz="41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Our Solution: Quantum Residual Model</a:t>
            </a:r>
            <a:endParaRPr lang="en-US" sz="4150" dirty="0"/>
          </a:p>
        </p:txBody>
      </p:sp>
      <p:sp>
        <p:nvSpPr>
          <p:cNvPr id="4" name="Text 1"/>
          <p:cNvSpPr/>
          <p:nvPr/>
        </p:nvSpPr>
        <p:spPr>
          <a:xfrm>
            <a:off x="744855" y="2411135"/>
            <a:ext cx="7654290" cy="6810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We engineered a superior parallel architecture where classical and quantum components work complementarily:</a:t>
            </a:r>
            <a:endParaRPr lang="en-US" sz="1650" dirty="0"/>
          </a:p>
        </p:txBody>
      </p:sp>
      <p:sp>
        <p:nvSpPr>
          <p:cNvPr id="5" name="Text 2"/>
          <p:cNvSpPr/>
          <p:nvPr/>
        </p:nvSpPr>
        <p:spPr>
          <a:xfrm>
            <a:off x="744855" y="3331607"/>
            <a:ext cx="212765" cy="2659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EBECEF"/>
                </a:solidFill>
                <a:latin typeface="Fraunces Light" pitchFamily="34" charset="0"/>
                <a:ea typeface="Fraunces Light" pitchFamily="34" charset="-122"/>
                <a:cs typeface="Fraunces Light" pitchFamily="34" charset="-120"/>
              </a:rPr>
              <a:t>01</a:t>
            </a:r>
            <a:endParaRPr lang="en-US" sz="1650" dirty="0"/>
          </a:p>
        </p:txBody>
      </p:sp>
      <p:sp>
        <p:nvSpPr>
          <p:cNvPr id="6" name="Shape 3"/>
          <p:cNvSpPr/>
          <p:nvPr/>
        </p:nvSpPr>
        <p:spPr>
          <a:xfrm>
            <a:off x="744855" y="3670340"/>
            <a:ext cx="3720703" cy="22860"/>
          </a:xfrm>
          <a:prstGeom prst="rect">
            <a:avLst/>
          </a:prstGeom>
          <a:solidFill>
            <a:srgbClr val="8C98CA"/>
          </a:solidFill>
          <a:ln/>
        </p:spPr>
      </p:sp>
      <p:sp>
        <p:nvSpPr>
          <p:cNvPr id="7" name="Text 4"/>
          <p:cNvSpPr/>
          <p:nvPr/>
        </p:nvSpPr>
        <p:spPr>
          <a:xfrm>
            <a:off x="744855" y="3822383"/>
            <a:ext cx="2660333" cy="3324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Classical Backbone</a:t>
            </a:r>
            <a:endParaRPr lang="en-US" sz="2050" dirty="0"/>
          </a:p>
        </p:txBody>
      </p:sp>
      <p:sp>
        <p:nvSpPr>
          <p:cNvPr id="8" name="Text 5"/>
          <p:cNvSpPr/>
          <p:nvPr/>
        </p:nvSpPr>
        <p:spPr>
          <a:xfrm>
            <a:off x="744855" y="4282440"/>
            <a:ext cx="3720703" cy="10215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Deep two-layer bidirectional LSTM processes 20-day windows and makes initial price predictions</a:t>
            </a:r>
            <a:endParaRPr lang="en-US" sz="1650" dirty="0"/>
          </a:p>
        </p:txBody>
      </p:sp>
      <p:sp>
        <p:nvSpPr>
          <p:cNvPr id="9" name="Text 6"/>
          <p:cNvSpPr/>
          <p:nvPr/>
        </p:nvSpPr>
        <p:spPr>
          <a:xfrm>
            <a:off x="4678323" y="3331607"/>
            <a:ext cx="212765" cy="2659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EBECEF"/>
                </a:solidFill>
                <a:latin typeface="Fraunces Light" pitchFamily="34" charset="0"/>
                <a:ea typeface="Fraunces Light" pitchFamily="34" charset="-122"/>
                <a:cs typeface="Fraunces Light" pitchFamily="34" charset="-120"/>
              </a:rPr>
              <a:t>02</a:t>
            </a: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4678323" y="3670340"/>
            <a:ext cx="3720822" cy="22860"/>
          </a:xfrm>
          <a:prstGeom prst="rect">
            <a:avLst/>
          </a:prstGeom>
          <a:solidFill>
            <a:srgbClr val="8C98CA"/>
          </a:solidFill>
          <a:ln/>
        </p:spPr>
      </p:sp>
      <p:sp>
        <p:nvSpPr>
          <p:cNvPr id="11" name="Text 8"/>
          <p:cNvSpPr/>
          <p:nvPr/>
        </p:nvSpPr>
        <p:spPr>
          <a:xfrm>
            <a:off x="4678323" y="3822383"/>
            <a:ext cx="2660333" cy="3324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Quantum Solution</a:t>
            </a:r>
            <a:endParaRPr lang="en-US" sz="2050" dirty="0"/>
          </a:p>
        </p:txBody>
      </p:sp>
      <p:sp>
        <p:nvSpPr>
          <p:cNvPr id="12" name="Text 9"/>
          <p:cNvSpPr/>
          <p:nvPr/>
        </p:nvSpPr>
        <p:spPr>
          <a:xfrm>
            <a:off x="4678323" y="4282440"/>
            <a:ext cx="3720822" cy="10215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4-qubit trainable Qiskit circuit learns to predict the error (residual) of classical predictions</a:t>
            </a:r>
            <a:endParaRPr lang="en-US" sz="1650" dirty="0"/>
          </a:p>
        </p:txBody>
      </p:sp>
      <p:sp>
        <p:nvSpPr>
          <p:cNvPr id="13" name="Text 10"/>
          <p:cNvSpPr/>
          <p:nvPr/>
        </p:nvSpPr>
        <p:spPr>
          <a:xfrm>
            <a:off x="744855" y="5676305"/>
            <a:ext cx="212765" cy="2659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EBECEF"/>
                </a:solidFill>
                <a:latin typeface="Fraunces Light" pitchFamily="34" charset="0"/>
                <a:ea typeface="Fraunces Light" pitchFamily="34" charset="-122"/>
                <a:cs typeface="Fraunces Light" pitchFamily="34" charset="-120"/>
              </a:rPr>
              <a:t>03</a:t>
            </a:r>
            <a:endParaRPr lang="en-US" sz="1650" dirty="0"/>
          </a:p>
        </p:txBody>
      </p:sp>
      <p:sp>
        <p:nvSpPr>
          <p:cNvPr id="14" name="Shape 11"/>
          <p:cNvSpPr/>
          <p:nvPr/>
        </p:nvSpPr>
        <p:spPr>
          <a:xfrm>
            <a:off x="744855" y="6015037"/>
            <a:ext cx="7654290" cy="22860"/>
          </a:xfrm>
          <a:prstGeom prst="rect">
            <a:avLst/>
          </a:prstGeom>
          <a:solidFill>
            <a:srgbClr val="8C98CA"/>
          </a:solidFill>
          <a:ln/>
        </p:spPr>
      </p:sp>
      <p:sp>
        <p:nvSpPr>
          <p:cNvPr id="15" name="Text 12"/>
          <p:cNvSpPr/>
          <p:nvPr/>
        </p:nvSpPr>
        <p:spPr>
          <a:xfrm>
            <a:off x="744855" y="6167080"/>
            <a:ext cx="2660333" cy="3324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Final Prediction</a:t>
            </a:r>
            <a:endParaRPr lang="en-US" sz="2050" dirty="0"/>
          </a:p>
        </p:txBody>
      </p:sp>
      <p:sp>
        <p:nvSpPr>
          <p:cNvPr id="16" name="Text 13"/>
          <p:cNvSpPr/>
          <p:nvPr/>
        </p:nvSpPr>
        <p:spPr>
          <a:xfrm>
            <a:off x="744855" y="6627138"/>
            <a:ext cx="7654290" cy="6810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Sum of classical prediction plus quantum correction captures trends and complex error patterns</a:t>
            </a:r>
            <a:endParaRPr lang="en-US" sz="16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9383" y="613410"/>
            <a:ext cx="6291739" cy="6959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50"/>
              </a:lnSpc>
              <a:buNone/>
            </a:pPr>
            <a:r>
              <a:rPr lang="en-US" sz="43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Implementation Phases</a:t>
            </a:r>
            <a:endParaRPr lang="en-US" sz="4350" dirty="0"/>
          </a:p>
        </p:txBody>
      </p:sp>
      <p:sp>
        <p:nvSpPr>
          <p:cNvPr id="3" name="Shape 1"/>
          <p:cNvSpPr/>
          <p:nvPr/>
        </p:nvSpPr>
        <p:spPr>
          <a:xfrm>
            <a:off x="1113353" y="2311241"/>
            <a:ext cx="6090404" cy="222647"/>
          </a:xfrm>
          <a:prstGeom prst="roundRect">
            <a:avLst>
              <a:gd name="adj" fmla="val 42011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779383" y="2088535"/>
            <a:ext cx="668060" cy="668060"/>
          </a:xfrm>
          <a:prstGeom prst="roundRect">
            <a:avLst>
              <a:gd name="adj" fmla="val 68437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6428" y="2255580"/>
            <a:ext cx="333970" cy="33397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02030" y="2979301"/>
            <a:ext cx="3431858" cy="3479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Phase 1: Data Engineering</a:t>
            </a:r>
            <a:endParaRPr lang="en-US" sz="2150" dirty="0"/>
          </a:p>
        </p:txBody>
      </p:sp>
      <p:sp>
        <p:nvSpPr>
          <p:cNvPr id="7" name="Text 4"/>
          <p:cNvSpPr/>
          <p:nvPr/>
        </p:nvSpPr>
        <p:spPr>
          <a:xfrm>
            <a:off x="1002030" y="3460790"/>
            <a:ext cx="5979200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Created rich features including RSI and Bollinger Bands. Used RobustScaler for outlier handling.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760494" y="1977271"/>
            <a:ext cx="6090404" cy="222647"/>
          </a:xfrm>
          <a:prstGeom prst="roundRect">
            <a:avLst>
              <a:gd name="adj" fmla="val 42011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7426523" y="1754565"/>
            <a:ext cx="668060" cy="668060"/>
          </a:xfrm>
          <a:prstGeom prst="roundRect">
            <a:avLst>
              <a:gd name="adj" fmla="val 68437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593568" y="1921609"/>
            <a:ext cx="333970" cy="333970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7649170" y="2645331"/>
            <a:ext cx="2845594" cy="3479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Phase 2: Architecture</a:t>
            </a:r>
            <a:endParaRPr lang="en-US" sz="2150" dirty="0"/>
          </a:p>
        </p:txBody>
      </p:sp>
      <p:sp>
        <p:nvSpPr>
          <p:cNvPr id="12" name="Text 8"/>
          <p:cNvSpPr/>
          <p:nvPr/>
        </p:nvSpPr>
        <p:spPr>
          <a:xfrm>
            <a:off x="7649170" y="3126819"/>
            <a:ext cx="5979200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Built in PyTorch with Qiskit's TorchConnector for seamless VQC integration as trainable layer.</a:t>
            </a:r>
            <a:endParaRPr lang="en-US" sz="1750" dirty="0"/>
          </a:p>
        </p:txBody>
      </p:sp>
      <p:sp>
        <p:nvSpPr>
          <p:cNvPr id="13" name="Shape 9"/>
          <p:cNvSpPr/>
          <p:nvPr/>
        </p:nvSpPr>
        <p:spPr>
          <a:xfrm>
            <a:off x="1113353" y="5175171"/>
            <a:ext cx="6090404" cy="222647"/>
          </a:xfrm>
          <a:prstGeom prst="roundRect">
            <a:avLst>
              <a:gd name="adj" fmla="val 42011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14" name="Shape 10"/>
          <p:cNvSpPr/>
          <p:nvPr/>
        </p:nvSpPr>
        <p:spPr>
          <a:xfrm>
            <a:off x="779383" y="4952464"/>
            <a:ext cx="668060" cy="668060"/>
          </a:xfrm>
          <a:prstGeom prst="roundRect">
            <a:avLst>
              <a:gd name="adj" fmla="val 68437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46428" y="5119509"/>
            <a:ext cx="333970" cy="333970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1002030" y="5843230"/>
            <a:ext cx="2783681" cy="3479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Phase 3: Training</a:t>
            </a:r>
            <a:endParaRPr lang="en-US" sz="2150" dirty="0"/>
          </a:p>
        </p:txBody>
      </p:sp>
      <p:sp>
        <p:nvSpPr>
          <p:cNvPr id="17" name="Text 12"/>
          <p:cNvSpPr/>
          <p:nvPr/>
        </p:nvSpPr>
        <p:spPr>
          <a:xfrm>
            <a:off x="1002030" y="6324719"/>
            <a:ext cx="5979200" cy="10687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Employed AdamW optimizer, CosineAnnealingWarmRestarts scheduler, and gradient clipping.</a:t>
            </a:r>
            <a:endParaRPr lang="en-US" sz="1750" dirty="0"/>
          </a:p>
        </p:txBody>
      </p:sp>
      <p:sp>
        <p:nvSpPr>
          <p:cNvPr id="18" name="Shape 13"/>
          <p:cNvSpPr/>
          <p:nvPr/>
        </p:nvSpPr>
        <p:spPr>
          <a:xfrm>
            <a:off x="7760494" y="4841200"/>
            <a:ext cx="6090404" cy="222647"/>
          </a:xfrm>
          <a:prstGeom prst="roundRect">
            <a:avLst>
              <a:gd name="adj" fmla="val 42011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19" name="Shape 14"/>
          <p:cNvSpPr/>
          <p:nvPr/>
        </p:nvSpPr>
        <p:spPr>
          <a:xfrm>
            <a:off x="7426523" y="4618494"/>
            <a:ext cx="668060" cy="668060"/>
          </a:xfrm>
          <a:prstGeom prst="roundRect">
            <a:avLst>
              <a:gd name="adj" fmla="val 68437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pic>
        <p:nvPicPr>
          <p:cNvPr id="20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593568" y="4785539"/>
            <a:ext cx="333970" cy="333970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7649170" y="5509260"/>
            <a:ext cx="2783681" cy="3479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Phase 4: Prediction</a:t>
            </a:r>
            <a:endParaRPr lang="en-US" sz="2150" dirty="0"/>
          </a:p>
        </p:txBody>
      </p:sp>
      <p:sp>
        <p:nvSpPr>
          <p:cNvPr id="22" name="Text 16"/>
          <p:cNvSpPr/>
          <p:nvPr/>
        </p:nvSpPr>
        <p:spPr>
          <a:xfrm>
            <a:off x="7649170" y="5990749"/>
            <a:ext cx="5979200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Iterative forecasting loop generated 10 missing Close values for final submission.</a:t>
            </a:r>
            <a:endParaRPr lang="en-US" sz="1750" dirty="0"/>
          </a:p>
        </p:txBody>
      </p:sp>
      <p:sp>
        <p:nvSpPr>
          <p:cNvPr id="23" name="Text 17"/>
          <p:cNvSpPr/>
          <p:nvPr/>
        </p:nvSpPr>
        <p:spPr>
          <a:xfrm>
            <a:off x="7649170" y="6836807"/>
            <a:ext cx="5979200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Accuracy determined by chronological Split</a:t>
            </a:r>
            <a:endParaRPr lang="en-US" sz="1750" dirty="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8611080F-A667-C3B1-8DF4-3EE0AABFDAB9}"/>
              </a:ext>
            </a:extLst>
          </p:cNvPr>
          <p:cNvSpPr/>
          <p:nvPr/>
        </p:nvSpPr>
        <p:spPr>
          <a:xfrm>
            <a:off x="12829880" y="7682845"/>
            <a:ext cx="1725106" cy="480767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Beerantum</a:t>
            </a:r>
            <a:endParaRPr lang="en-US" sz="11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45212"/>
            <a:ext cx="570416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Performance Metrics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478042" y="3381970"/>
            <a:ext cx="2789873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50"/>
              </a:lnSpc>
              <a:buNone/>
            </a:pPr>
            <a:r>
              <a:rPr lang="en-US" sz="44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70%</a:t>
            </a:r>
            <a:endParaRPr lang="en-US" sz="44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1932" y="1964293"/>
            <a:ext cx="3402330" cy="340233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455420" y="565011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Variance Explained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6140529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R² score of 0.7052 on validation data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920145" y="3381970"/>
            <a:ext cx="2789873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50"/>
              </a:lnSpc>
              <a:buNone/>
            </a:pPr>
            <a:r>
              <a:rPr lang="en-US" sz="44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$28</a:t>
            </a:r>
            <a:endParaRPr lang="en-US" sz="44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4035" y="1964293"/>
            <a:ext cx="3402330" cy="340233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897523" y="565011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Average Error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5235893" y="6140529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Mean Absolute Error (MAE)</a:t>
            </a:r>
            <a:endParaRPr lang="en-US" sz="1750" dirty="0"/>
          </a:p>
        </p:txBody>
      </p:sp>
      <p:sp>
        <p:nvSpPr>
          <p:cNvPr id="11" name="Text 7"/>
          <p:cNvSpPr/>
          <p:nvPr/>
        </p:nvSpPr>
        <p:spPr>
          <a:xfrm>
            <a:off x="10362248" y="3381970"/>
            <a:ext cx="2789873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50"/>
              </a:lnSpc>
              <a:buNone/>
            </a:pPr>
            <a:r>
              <a:rPr lang="en-US" sz="44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$37</a:t>
            </a:r>
            <a:endParaRPr lang="en-US" sz="4450" dirty="0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56138" y="1964293"/>
            <a:ext cx="3402330" cy="3402330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0339626" y="565011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Error Magnitude</a:t>
            </a:r>
            <a:endParaRPr lang="en-US" sz="2200" dirty="0"/>
          </a:p>
        </p:txBody>
      </p:sp>
      <p:sp>
        <p:nvSpPr>
          <p:cNvPr id="14" name="Text 9"/>
          <p:cNvSpPr/>
          <p:nvPr/>
        </p:nvSpPr>
        <p:spPr>
          <a:xfrm>
            <a:off x="9677995" y="6140529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Root Mean Squared Error (RMSE)</a:t>
            </a:r>
            <a:endParaRPr lang="en-US" sz="1750" dirty="0"/>
          </a:p>
        </p:txBody>
      </p:sp>
      <p:sp>
        <p:nvSpPr>
          <p:cNvPr id="15" name="Text 10"/>
          <p:cNvSpPr/>
          <p:nvPr/>
        </p:nvSpPr>
        <p:spPr>
          <a:xfrm>
            <a:off x="793790" y="6758583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These strong results confirm our model explains </a:t>
            </a:r>
            <a:r>
              <a:rPr lang="en-US" sz="175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70.52% of price variance</a:t>
            </a: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with minimal average prediction error of only $28.</a:t>
            </a:r>
            <a:endParaRPr lang="en-US" sz="1750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DA324233-C2AD-7800-A24A-FF64FF47617C}"/>
              </a:ext>
            </a:extLst>
          </p:cNvPr>
          <p:cNvSpPr/>
          <p:nvPr/>
        </p:nvSpPr>
        <p:spPr>
          <a:xfrm>
            <a:off x="12829880" y="7682845"/>
            <a:ext cx="1725106" cy="480767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Beerantum</a:t>
            </a:r>
            <a:endParaRPr lang="en-US" sz="11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67596" y="945237"/>
            <a:ext cx="7497008" cy="685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50"/>
              </a:lnSpc>
              <a:buNone/>
            </a:pPr>
            <a:r>
              <a:rPr lang="en-US" sz="43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Visual Performance Analysis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767596" y="1959531"/>
            <a:ext cx="3694748" cy="2728198"/>
          </a:xfrm>
          <a:prstGeom prst="roundRect">
            <a:avLst>
              <a:gd name="adj" fmla="val 5363"/>
            </a:avLst>
          </a:prstGeom>
          <a:solidFill>
            <a:srgbClr val="080E26"/>
          </a:solidFill>
          <a:ln w="30480">
            <a:solidFill>
              <a:srgbClr val="414A70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737116" y="1959531"/>
            <a:ext cx="121920" cy="2728198"/>
          </a:xfrm>
          <a:prstGeom prst="roundRect">
            <a:avLst>
              <a:gd name="adj" fmla="val 75551"/>
            </a:avLst>
          </a:prstGeom>
          <a:solidFill>
            <a:srgbClr val="8C98CA"/>
          </a:solidFill>
          <a:ln/>
        </p:spPr>
      </p:sp>
      <p:sp>
        <p:nvSpPr>
          <p:cNvPr id="6" name="Text 3"/>
          <p:cNvSpPr/>
          <p:nvPr/>
        </p:nvSpPr>
        <p:spPr>
          <a:xfrm>
            <a:off x="1108829" y="2209324"/>
            <a:ext cx="2741414" cy="3426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Actual vs. Predicted</a:t>
            </a:r>
            <a:endParaRPr lang="en-US" sz="2150" dirty="0"/>
          </a:p>
        </p:txBody>
      </p:sp>
      <p:sp>
        <p:nvSpPr>
          <p:cNvPr id="7" name="Text 4"/>
          <p:cNvSpPr/>
          <p:nvPr/>
        </p:nvSpPr>
        <p:spPr>
          <a:xfrm>
            <a:off x="1108829" y="2683550"/>
            <a:ext cx="3103721" cy="14035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Model predictions tracked true price movements with high fidelity throughout validation period</a:t>
            </a:r>
            <a:endParaRPr lang="en-US" sz="1700" dirty="0"/>
          </a:p>
        </p:txBody>
      </p:sp>
      <p:sp>
        <p:nvSpPr>
          <p:cNvPr id="8" name="Shape 5"/>
          <p:cNvSpPr/>
          <p:nvPr/>
        </p:nvSpPr>
        <p:spPr>
          <a:xfrm>
            <a:off x="4681657" y="1959531"/>
            <a:ext cx="3694748" cy="2728198"/>
          </a:xfrm>
          <a:prstGeom prst="roundRect">
            <a:avLst>
              <a:gd name="adj" fmla="val 5363"/>
            </a:avLst>
          </a:prstGeom>
          <a:solidFill>
            <a:srgbClr val="080E26"/>
          </a:solidFill>
          <a:ln w="30480">
            <a:solidFill>
              <a:srgbClr val="414A70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4651177" y="1959531"/>
            <a:ext cx="121920" cy="2728198"/>
          </a:xfrm>
          <a:prstGeom prst="roundRect">
            <a:avLst>
              <a:gd name="adj" fmla="val 75551"/>
            </a:avLst>
          </a:prstGeom>
          <a:solidFill>
            <a:srgbClr val="8C98CA"/>
          </a:solidFill>
          <a:ln/>
        </p:spPr>
      </p:sp>
      <p:sp>
        <p:nvSpPr>
          <p:cNvPr id="10" name="Text 7"/>
          <p:cNvSpPr/>
          <p:nvPr/>
        </p:nvSpPr>
        <p:spPr>
          <a:xfrm>
            <a:off x="5022890" y="2209324"/>
            <a:ext cx="2927985" cy="3426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Residuals Distribution</a:t>
            </a:r>
            <a:endParaRPr lang="en-US" sz="2150" dirty="0"/>
          </a:p>
        </p:txBody>
      </p:sp>
      <p:sp>
        <p:nvSpPr>
          <p:cNvPr id="11" name="Text 8"/>
          <p:cNvSpPr/>
          <p:nvPr/>
        </p:nvSpPr>
        <p:spPr>
          <a:xfrm>
            <a:off x="5022890" y="2683550"/>
            <a:ext cx="3103721" cy="17543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Errors randomly scattered around zero, indicating unbiased model that captured predictable patterns</a:t>
            </a:r>
            <a:endParaRPr lang="en-US" sz="1700" dirty="0"/>
          </a:p>
        </p:txBody>
      </p:sp>
      <p:sp>
        <p:nvSpPr>
          <p:cNvPr id="12" name="Shape 9"/>
          <p:cNvSpPr/>
          <p:nvPr/>
        </p:nvSpPr>
        <p:spPr>
          <a:xfrm>
            <a:off x="767596" y="4907042"/>
            <a:ext cx="3694748" cy="2377321"/>
          </a:xfrm>
          <a:prstGeom prst="roundRect">
            <a:avLst>
              <a:gd name="adj" fmla="val 6154"/>
            </a:avLst>
          </a:prstGeom>
          <a:solidFill>
            <a:srgbClr val="080E26"/>
          </a:solidFill>
          <a:ln w="30480">
            <a:solidFill>
              <a:srgbClr val="414A70"/>
            </a:solidFill>
            <a:prstDash val="solid"/>
          </a:ln>
        </p:spPr>
      </p:sp>
      <p:sp>
        <p:nvSpPr>
          <p:cNvPr id="13" name="Shape 10"/>
          <p:cNvSpPr/>
          <p:nvPr/>
        </p:nvSpPr>
        <p:spPr>
          <a:xfrm>
            <a:off x="737116" y="4907042"/>
            <a:ext cx="121920" cy="2377321"/>
          </a:xfrm>
          <a:prstGeom prst="roundRect">
            <a:avLst>
              <a:gd name="adj" fmla="val 75551"/>
            </a:avLst>
          </a:prstGeom>
          <a:solidFill>
            <a:srgbClr val="8C98CA"/>
          </a:solidFill>
          <a:ln/>
        </p:spPr>
      </p:sp>
      <p:sp>
        <p:nvSpPr>
          <p:cNvPr id="14" name="Text 11"/>
          <p:cNvSpPr/>
          <p:nvPr/>
        </p:nvSpPr>
        <p:spPr>
          <a:xfrm>
            <a:off x="1108829" y="5156835"/>
            <a:ext cx="2741414" cy="3426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Error Histogram</a:t>
            </a:r>
            <a:endParaRPr lang="en-US" sz="2150" dirty="0"/>
          </a:p>
        </p:txBody>
      </p:sp>
      <p:sp>
        <p:nvSpPr>
          <p:cNvPr id="15" name="Text 12"/>
          <p:cNvSpPr/>
          <p:nvPr/>
        </p:nvSpPr>
        <p:spPr>
          <a:xfrm>
            <a:off x="1108829" y="5631061"/>
            <a:ext cx="3103721" cy="14035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Clean bell curve centered at zero—small errors common, large errors rare. Ideal forecasting behavior.</a:t>
            </a:r>
            <a:endParaRPr lang="en-US" sz="1700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E6C39E71-1DF9-20A4-CA44-249C665E95A0}"/>
              </a:ext>
            </a:extLst>
          </p:cNvPr>
          <p:cNvSpPr/>
          <p:nvPr/>
        </p:nvSpPr>
        <p:spPr>
          <a:xfrm>
            <a:off x="12829880" y="7682845"/>
            <a:ext cx="1725106" cy="480767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Beerantum</a:t>
            </a:r>
            <a:endParaRPr lang="en-US" sz="11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76176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Key Success Factors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037522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Strategic Pivot</a:t>
            </a:r>
            <a:endParaRPr lang="en-US" sz="2650" dirty="0"/>
          </a:p>
        </p:txBody>
      </p:sp>
      <p:sp>
        <p:nvSpPr>
          <p:cNvPr id="5" name="Text 2"/>
          <p:cNvSpPr/>
          <p:nvPr/>
        </p:nvSpPr>
        <p:spPr>
          <a:xfrm>
            <a:off x="793790" y="3689628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Recognized information bottleneck early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4494728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Shifted from serial to parallel architecture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5299829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Leveraged quantum for error correction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4856321" y="3037522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Technical Excellence</a:t>
            </a:r>
            <a:endParaRPr lang="en-US" sz="2650" dirty="0"/>
          </a:p>
        </p:txBody>
      </p:sp>
      <p:sp>
        <p:nvSpPr>
          <p:cNvPr id="9" name="Text 6"/>
          <p:cNvSpPr/>
          <p:nvPr/>
        </p:nvSpPr>
        <p:spPr>
          <a:xfrm>
            <a:off x="4856321" y="3689628"/>
            <a:ext cx="35015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Advanced feature engineering with technical indicators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4856321" y="4857631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Robust training protocols with gradient clipping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4856321" y="5662732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Seamless quantum-classical integration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527</Words>
  <Application>Microsoft Office PowerPoint</Application>
  <PresentationFormat>Custom</PresentationFormat>
  <Paragraphs>94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Times New Roman</vt:lpstr>
      <vt:lpstr>Arial</vt:lpstr>
      <vt:lpstr>Fraunces Medium</vt:lpstr>
      <vt:lpstr>Epilogue</vt:lpstr>
      <vt:lpstr>Fraunces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Rudraksh Sharma</cp:lastModifiedBy>
  <cp:revision>2</cp:revision>
  <dcterms:created xsi:type="dcterms:W3CDTF">2025-10-25T15:39:31Z</dcterms:created>
  <dcterms:modified xsi:type="dcterms:W3CDTF">2025-10-25T15:42:05Z</dcterms:modified>
</cp:coreProperties>
</file>